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7" r:id="rId7"/>
    <p:sldId id="261" r:id="rId8"/>
    <p:sldId id="263" r:id="rId9"/>
    <p:sldId id="265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DBDDB-1944-8E45-91F2-BF82EDF3FFD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B41F6-C41E-5543-B265-60F52A144B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05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E0151D-9193-A04F-BCAB-B91804EA8F91}" type="datetimeFigureOut">
              <a:rPr lang="en-US" smtClean="0"/>
              <a:t>5/20/17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604730A-7374-A246-A48B-AA24005FAB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18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Predicting Medicare Advantage Plan Medical Loss Ratio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Ventura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sp>
      <p:sp>
        <p:nvSpPr>
          <p:cNvPr id="24" name="Freeform 6" title="scalloped circl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6" name="Rectangle 25" title="left edge borde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03" y="1042988"/>
            <a:ext cx="7497546" cy="4817173"/>
          </a:xfrm>
          <a:prstGeom prst="rect">
            <a:avLst/>
          </a:prstGeom>
        </p:spPr>
      </p:pic>
      <p:sp>
        <p:nvSpPr>
          <p:cNvPr id="30" name="Freeform 22" title="right scallop background shap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spc="800" dirty="0"/>
              <a:t>STARS vs. MLR</a:t>
            </a:r>
          </a:p>
        </p:txBody>
      </p:sp>
    </p:spTree>
    <p:extLst>
      <p:ext uri="{BB962C8B-B14F-4D97-AF65-F5344CB8AC3E}">
        <p14:creationId xmlns:p14="http://schemas.microsoft.com/office/powerpoint/2010/main" val="24581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for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multiple years</a:t>
            </a:r>
          </a:p>
          <a:p>
            <a:r>
              <a:rPr lang="en-US" dirty="0" smtClean="0"/>
              <a:t>Analyze changes across years</a:t>
            </a:r>
          </a:p>
          <a:p>
            <a:r>
              <a:rPr lang="en-US" dirty="0" smtClean="0"/>
              <a:t>Incorporate county demographic data</a:t>
            </a:r>
          </a:p>
          <a:p>
            <a:r>
              <a:rPr lang="en-US" dirty="0" smtClean="0"/>
              <a:t>Apply Ridge Regression</a:t>
            </a:r>
          </a:p>
          <a:p>
            <a:r>
              <a:rPr lang="en-US" dirty="0" smtClean="0"/>
              <a:t>Perform more variable analysis to determine candidates for combination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12" r="12360" b="-3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n-US" dirty="0"/>
              <a:t>What is Medicare?</a:t>
            </a:r>
          </a:p>
          <a:p>
            <a:r>
              <a:rPr lang="en-US" dirty="0"/>
              <a:t>What is Medicare Advantage?</a:t>
            </a:r>
          </a:p>
          <a:p>
            <a:r>
              <a:rPr lang="en-US" dirty="0"/>
              <a:t>What is Medical Loss Ratio?</a:t>
            </a:r>
          </a:p>
          <a:p>
            <a:r>
              <a:rPr lang="en-US" dirty="0"/>
              <a:t>Why should we care?</a:t>
            </a:r>
          </a:p>
        </p:txBody>
      </p:sp>
    </p:spTree>
    <p:extLst>
      <p:ext uri="{BB962C8B-B14F-4D97-AF65-F5344CB8AC3E}">
        <p14:creationId xmlns:p14="http://schemas.microsoft.com/office/powerpoint/2010/main" val="1050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factors influencing plan’s MLR beyond control of plan</a:t>
            </a:r>
          </a:p>
          <a:p>
            <a:r>
              <a:rPr lang="en-US" dirty="0" smtClean="0"/>
              <a:t>Similar to other industries, understanding market influence is key to decision-making</a:t>
            </a:r>
          </a:p>
          <a:p>
            <a:r>
              <a:rPr lang="en-US" dirty="0" smtClean="0"/>
              <a:t>My goal is to use a set of models to better understand the impact of market and plan forces on a health plan’s MLR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5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742196"/>
              </p:ext>
            </p:extLst>
          </p:nvPr>
        </p:nvGraphicFramePr>
        <p:xfrm>
          <a:off x="1250950" y="2286000"/>
          <a:ext cx="1017905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8604"/>
                <a:gridCol w="4149787"/>
                <a:gridCol w="31506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Dataset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Key Features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MA</a:t>
                      </a:r>
                      <a:r>
                        <a:rPr lang="en-US" sz="1600" baseline="0" dirty="0" smtClean="0"/>
                        <a:t> Plan MLR dataset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MLR, Plan Contract ID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“Hub”, outcome variable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Contract Info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SNP Indicator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Aggregation</a:t>
                      </a:r>
                      <a:r>
                        <a:rPr lang="en-US" sz="1600" baseline="0" dirty="0" smtClean="0"/>
                        <a:t> of other files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County Plan Enrollment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Enrollment by County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Aggregating county benchmarks</a:t>
                      </a:r>
                      <a:r>
                        <a:rPr lang="en-US" sz="1600" baseline="0" dirty="0" smtClean="0"/>
                        <a:t> to plan level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Plan Risk Score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Plan</a:t>
                      </a:r>
                      <a:r>
                        <a:rPr lang="en-US" sz="1600" baseline="0" dirty="0" smtClean="0"/>
                        <a:t> Risk Score, Plan Average Payment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Features for model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County Risk Score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County Avg.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Risk Score, County Avg.</a:t>
                      </a:r>
                      <a:r>
                        <a:rPr lang="en-US" sz="1600" baseline="0" dirty="0" smtClean="0"/>
                        <a:t> payment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Aggregated</a:t>
                      </a:r>
                      <a:r>
                        <a:rPr lang="en-US" sz="1600" baseline="0" dirty="0" smtClean="0"/>
                        <a:t> to model features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County MA Penetration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County Penetration Rate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 for model</a:t>
                      </a:r>
                      <a:endParaRPr lang="en-US" sz="1600" dirty="0"/>
                    </a:p>
                  </a:txBody>
                  <a:tcPr marL="88513" marR="8851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 STARS Summary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STARS Quality Ratings, Parent</a:t>
                      </a:r>
                      <a:r>
                        <a:rPr lang="en-US" sz="1600" baseline="0" dirty="0" smtClean="0"/>
                        <a:t> Organizations</a:t>
                      </a:r>
                      <a:endParaRPr lang="en-US" sz="1600" dirty="0"/>
                    </a:p>
                  </a:txBody>
                  <a:tcPr marL="88513" marR="885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Features for model</a:t>
                      </a:r>
                      <a:endParaRPr lang="en-US" sz="1600" dirty="0"/>
                    </a:p>
                  </a:txBody>
                  <a:tcPr marL="88513" marR="8851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0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25228"/>
              </p:ext>
            </p:extLst>
          </p:nvPr>
        </p:nvGraphicFramePr>
        <p:xfrm>
          <a:off x="1188852" y="1465415"/>
          <a:ext cx="651823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250"/>
                <a:gridCol w="4001984"/>
              </a:tblGrid>
              <a:tr h="16302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 Characteristics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Plan Risk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 of</a:t>
                      </a:r>
                      <a:r>
                        <a:rPr lang="en-US" baseline="0" dirty="0" smtClean="0"/>
                        <a:t> health of plan’s membership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Plan Avg. Payment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Avg. monthly payment a plan receives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Network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PPO, HMO, etc.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Organization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National, Blue, Regional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STARS Quality Rating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 of health outcomes and customer satisfaction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46854"/>
              </p:ext>
            </p:extLst>
          </p:nvPr>
        </p:nvGraphicFramePr>
        <p:xfrm>
          <a:off x="1188852" y="4343993"/>
          <a:ext cx="651823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250"/>
                <a:gridCol w="4001984"/>
              </a:tblGrid>
              <a:tr h="16302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Market Characteristics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Market Risk 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Measure of</a:t>
                      </a:r>
                      <a:r>
                        <a:rPr lang="en-US" baseline="0" dirty="0" smtClean="0"/>
                        <a:t> health of market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Market Avg. Payment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Avg. monthly payment</a:t>
                      </a:r>
                      <a:r>
                        <a:rPr lang="en-US" baseline="0" dirty="0" smtClean="0"/>
                        <a:t> for all plan’s in market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Market Penetration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enrollees in MA divided by number of all Medicare enrollees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989621" y="3235997"/>
            <a:ext cx="294508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[MLR]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44592" y="2541319"/>
            <a:ext cx="914400" cy="694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920841" y="4429496"/>
            <a:ext cx="1068780" cy="8549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Freeform 11" title="right scallop background shap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 title="left edge borde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" t="-1544" b="11389"/>
          <a:stretch/>
        </p:blipFill>
        <p:spPr>
          <a:xfrm>
            <a:off x="380987" y="457200"/>
            <a:ext cx="7167677" cy="5617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328" y="0"/>
            <a:ext cx="3090672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dirty="0">
                <a:solidFill>
                  <a:schemeClr val="accent1"/>
                </a:solidFill>
              </a:rPr>
              <a:t>Penetration Rate by County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39328" y="1655065"/>
            <a:ext cx="3090672" cy="4224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Adoption varies heavily by </a:t>
            </a:r>
            <a:r>
              <a:rPr lang="en-US" sz="2000" dirty="0" smtClean="0">
                <a:solidFill>
                  <a:srgbClr val="FFFFFF"/>
                </a:solidFill>
              </a:rPr>
              <a:t>region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Markets at different levels of </a:t>
            </a:r>
            <a:r>
              <a:rPr lang="en-US" sz="2000" dirty="0" smtClean="0">
                <a:solidFill>
                  <a:srgbClr val="FFFFFF"/>
                </a:solidFill>
              </a:rPr>
              <a:t>maturity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Stark differences, even within states</a:t>
            </a:r>
          </a:p>
        </p:txBody>
      </p:sp>
    </p:spTree>
    <p:extLst>
      <p:ext uri="{BB962C8B-B14F-4D97-AF65-F5344CB8AC3E}">
        <p14:creationId xmlns:p14="http://schemas.microsoft.com/office/powerpoint/2010/main" val="33245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85652" y="-23751"/>
            <a:ext cx="11206348" cy="4441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13" y="5369586"/>
            <a:ext cx="10278335" cy="6891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Score and Average Payment by County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3768" b="6534"/>
          <a:stretch/>
        </p:blipFill>
        <p:spPr>
          <a:xfrm>
            <a:off x="1212586" y="237506"/>
            <a:ext cx="5025301" cy="3811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3703" b="6708"/>
          <a:stretch/>
        </p:blipFill>
        <p:spPr>
          <a:xfrm>
            <a:off x="6470579" y="234682"/>
            <a:ext cx="5020777" cy="38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7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51678" y="1459699"/>
            <a:ext cx="10321197" cy="4743451"/>
          </a:xfrm>
          <a:prstGeom prst="rect">
            <a:avLst/>
          </a:prstGeom>
          <a:solidFill>
            <a:schemeClr val="bg1">
              <a:lumMod val="8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097544"/>
              </p:ext>
            </p:extLst>
          </p:nvPr>
        </p:nvGraphicFramePr>
        <p:xfrm>
          <a:off x="3081722" y="1636865"/>
          <a:ext cx="651823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6250"/>
                <a:gridCol w="4001984"/>
              </a:tblGrid>
              <a:tr h="16302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2274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Area Under Curve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 rowSpan="4"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Key Features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Score (.262)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 vMerge="1"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Market</a:t>
                      </a:r>
                      <a:r>
                        <a:rPr lang="en-US" baseline="0" dirty="0" smtClean="0"/>
                        <a:t> Average Penetration (.256)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 vMerge="1"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Payment (.246)</a:t>
                      </a:r>
                      <a:endParaRPr lang="en-US" dirty="0"/>
                    </a:p>
                  </a:txBody>
                  <a:tcPr anchor="ctr"/>
                </a:tc>
              </a:tr>
              <a:tr h="272274">
                <a:tc vMerge="1"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</a:t>
                      </a:r>
                      <a:r>
                        <a:rPr lang="en-US" baseline="0" dirty="0" smtClean="0"/>
                        <a:t> Carrier (.051)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7023"/>
              </p:ext>
            </p:extLst>
          </p:nvPr>
        </p:nvGraphicFramePr>
        <p:xfrm>
          <a:off x="1969902" y="4575326"/>
          <a:ext cx="3273611" cy="122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31"/>
                <a:gridCol w="1416280"/>
              </a:tblGrid>
              <a:tr h="408466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846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0.8349</a:t>
                      </a:r>
                      <a:endParaRPr lang="en-US" dirty="0"/>
                    </a:p>
                  </a:txBody>
                  <a:tcPr anchor="ctr"/>
                </a:tc>
              </a:tr>
              <a:tr h="40846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0.753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88880"/>
              </p:ext>
            </p:extLst>
          </p:nvPr>
        </p:nvGraphicFramePr>
        <p:xfrm>
          <a:off x="7756205" y="4575326"/>
          <a:ext cx="3273611" cy="122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31"/>
                <a:gridCol w="1416280"/>
              </a:tblGrid>
              <a:tr h="408466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 Regression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846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R-Squared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0.2812</a:t>
                      </a:r>
                      <a:endParaRPr lang="en-US" dirty="0"/>
                    </a:p>
                  </a:txBody>
                  <a:tcPr anchor="ctr"/>
                </a:tc>
              </a:tr>
              <a:tr h="408466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.0047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 and Logistic Regression outperform Linear </a:t>
            </a:r>
            <a:r>
              <a:rPr lang="en-US" dirty="0"/>
              <a:t>R</a:t>
            </a:r>
            <a:r>
              <a:rPr lang="en-US" dirty="0" smtClean="0"/>
              <a:t>egression</a:t>
            </a:r>
          </a:p>
          <a:p>
            <a:r>
              <a:rPr lang="en-US" dirty="0" smtClean="0"/>
              <a:t>Leads me to believe that profitable plans do share similar characteristics, but the relationship is far from linear for most of the features</a:t>
            </a:r>
          </a:p>
          <a:p>
            <a:r>
              <a:rPr lang="en-US" dirty="0" smtClean="0"/>
              <a:t>In all models,  plan characteristics outweigh market characteristics, with exception of penetration rate</a:t>
            </a:r>
          </a:p>
          <a:p>
            <a:r>
              <a:rPr lang="en-US" dirty="0" smtClean="0"/>
              <a:t>Leads me to believe that, while market forces do play some part, a plan’s own operations are more important to their overall success</a:t>
            </a:r>
          </a:p>
          <a:p>
            <a:r>
              <a:rPr lang="en-US" dirty="0" smtClean="0"/>
              <a:t>Some surprising results with variable correlations/predictability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7770</TotalTime>
  <Words>442</Words>
  <Application>Microsoft Macintosh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Impact</vt:lpstr>
      <vt:lpstr>Badge</vt:lpstr>
      <vt:lpstr>Predicting Medicare Advantage Plan Medical Loss Ratio</vt:lpstr>
      <vt:lpstr>Background</vt:lpstr>
      <vt:lpstr>Problem</vt:lpstr>
      <vt:lpstr>Datasets</vt:lpstr>
      <vt:lpstr>Feature Selection</vt:lpstr>
      <vt:lpstr>Penetration Rate by County</vt:lpstr>
      <vt:lpstr>Risk Score and Average Payment by County</vt:lpstr>
      <vt:lpstr>Models</vt:lpstr>
      <vt:lpstr>Conclusion</vt:lpstr>
      <vt:lpstr>STARS vs. MLR</vt:lpstr>
      <vt:lpstr>Areas for Further Research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 Advantage</dc:title>
  <dc:creator>Chris Ventura</dc:creator>
  <cp:lastModifiedBy>Chris Ventura</cp:lastModifiedBy>
  <cp:revision>24</cp:revision>
  <dcterms:created xsi:type="dcterms:W3CDTF">2017-05-13T20:38:56Z</dcterms:created>
  <dcterms:modified xsi:type="dcterms:W3CDTF">2017-05-23T00:59:14Z</dcterms:modified>
</cp:coreProperties>
</file>